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5"/>
  </p:notesMasterIdLst>
  <p:sldIdLst>
    <p:sldId id="259" r:id="rId5"/>
    <p:sldId id="265" r:id="rId6"/>
    <p:sldId id="275" r:id="rId7"/>
    <p:sldId id="296" r:id="rId8"/>
    <p:sldId id="299" r:id="rId9"/>
    <p:sldId id="314" r:id="rId10"/>
    <p:sldId id="292" r:id="rId11"/>
    <p:sldId id="315" r:id="rId12"/>
    <p:sldId id="316" r:id="rId13"/>
    <p:sldId id="317" r:id="rId14"/>
    <p:sldId id="318" r:id="rId15"/>
    <p:sldId id="319" r:id="rId16"/>
    <p:sldId id="300" r:id="rId17"/>
    <p:sldId id="294" r:id="rId18"/>
    <p:sldId id="297" r:id="rId19"/>
    <p:sldId id="301" r:id="rId20"/>
    <p:sldId id="302" r:id="rId21"/>
    <p:sldId id="308" r:id="rId22"/>
    <p:sldId id="306" r:id="rId23"/>
    <p:sldId id="310" r:id="rId24"/>
    <p:sldId id="311" r:id="rId25"/>
    <p:sldId id="322" r:id="rId26"/>
    <p:sldId id="323" r:id="rId27"/>
    <p:sldId id="309" r:id="rId28"/>
    <p:sldId id="312" r:id="rId29"/>
    <p:sldId id="303" r:id="rId30"/>
    <p:sldId id="304" r:id="rId31"/>
    <p:sldId id="305" r:id="rId32"/>
    <p:sldId id="313" r:id="rId33"/>
    <p:sldId id="288" r:id="rId34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4" autoAdjust="0"/>
    <p:restoredTop sz="92917" autoAdjust="0"/>
  </p:normalViewPr>
  <p:slideViewPr>
    <p:cSldViewPr snapToGrid="0">
      <p:cViewPr varScale="1">
        <p:scale>
          <a:sx n="140" d="100"/>
          <a:sy n="140" d="100"/>
        </p:scale>
        <p:origin x="636" y="120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balise </a:t>
            </a:r>
            <a:r>
              <a:rPr lang="fr-FR" sz="1400" b="1" dirty="0">
                <a:latin typeface="Consolas" panose="020B0609020204030204" pitchFamily="49" charset="0"/>
              </a:rPr>
              <a:t>&lt;p id="description"&gt;&lt;/p&gt;</a:t>
            </a:r>
            <a:r>
              <a:rPr lang="fr-FR" dirty="0"/>
              <a:t>  à votre page HTML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1" y="1079793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Person</a:t>
            </a:r>
            <a:endParaRPr lang="fr-FR" sz="12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Fonction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044665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fonction </a:t>
            </a:r>
            <a:r>
              <a:rPr lang="fr-FR" sz="1400" b="1" dirty="0" err="1"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latin typeface="Consolas" panose="020B0609020204030204" pitchFamily="49" charset="0"/>
              </a:rPr>
              <a:t>coord</a:t>
            </a:r>
            <a:r>
              <a:rPr lang="fr-FR" sz="1400" b="1" dirty="0">
                <a:latin typeface="Consolas" panose="020B0609020204030204" pitchFamily="49" charset="0"/>
              </a:rPr>
              <a:t>)</a:t>
            </a:r>
            <a:r>
              <a:rPr lang="fr-FR" dirty="0"/>
              <a:t> à la classe </a:t>
            </a:r>
            <a:r>
              <a:rPr lang="fr-FR" sz="1400" b="1" dirty="0"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571501" y="1267676"/>
            <a:ext cx="8298111" cy="38087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…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Autre fonction disponible pour un objet Person -- avec 3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  // La fonction ajoute la propriété 'adresse' à l'objet instancié depuis la classe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paramStreet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city: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paramCity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paramCoord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fonction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466748" cy="3617621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6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5022" y="3203242"/>
            <a:ext cx="5238497" cy="18057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Débuter en JavaScript</a:t>
            </a:r>
          </a:p>
          <a:p>
            <a:pPr marL="337471" lvl="1" indent="0">
              <a:buNone/>
            </a:pPr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Préparer son environnement de développement </a:t>
            </a:r>
            <a:r>
              <a:rPr lang="fr-FR" dirty="0">
                <a:solidFill>
                  <a:srgbClr val="8E9295"/>
                </a:solidFill>
              </a:rPr>
              <a:t>Visual Studio Code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Sauvegarder ses sources sur GitHub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raster </a:t>
            </a:r>
            <a:r>
              <a:rPr lang="fr-FR" b="0" i="0" dirty="0" err="1"/>
              <a:t>ol.layer.Tile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92839" y="1364047"/>
            <a:ext cx="3679161" cy="363176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9" y="1821123"/>
            <a:ext cx="3427862" cy="120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17" y="2750876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Créer un point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FA5750-3BB3-4CD1-BDDC-A952C9993E4F}"/>
              </a:ext>
            </a:extLst>
          </p:cNvPr>
          <p:cNvSpPr/>
          <p:nvPr/>
        </p:nvSpPr>
        <p:spPr>
          <a:xfrm>
            <a:off x="571501" y="1446499"/>
            <a:ext cx="8298111" cy="2800767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de mon entité, c'est un objet de type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ol.Feature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initialisé avec une 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geom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et une description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ol.Feature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geometry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ol.geom.Point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description :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 style 'Icon'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image: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ol.style.Icon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/**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@type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 {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module:ol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/style/</a:t>
            </a:r>
            <a:r>
              <a:rPr lang="fr-FR" sz="1100" dirty="0" err="1">
                <a:solidFill>
                  <a:srgbClr val="6A9955"/>
                </a:solidFill>
                <a:latin typeface="Consolas" panose="020B0609020204030204" pitchFamily="49" charset="0"/>
              </a:rPr>
              <a:t>Icon~Options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} */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({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46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anchorXUnits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'fraction’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anchorYUnits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'pixels’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  src: </a:t>
            </a:r>
            <a:r>
              <a:rPr lang="fr-FR" sz="1100" dirty="0">
                <a:solidFill>
                  <a:srgbClr val="CE9178"/>
                </a:solidFill>
                <a:latin typeface="Consolas" panose="020B0609020204030204" pitchFamily="49" charset="0"/>
              </a:rPr>
              <a:t>'data/icon.png'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mon icône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 }))</a:t>
            </a: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feature.setStyle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iconStyle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100" dirty="0">
                <a:solidFill>
                  <a:srgbClr val="6A9955"/>
                </a:solidFill>
                <a:latin typeface="Consolas" panose="020B0609020204030204" pitchFamily="49" charset="0"/>
              </a:rPr>
              <a:t>// Affectation du style à l’entité point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4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vecteur à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une couche vecteur </a:t>
            </a:r>
            <a:r>
              <a:rPr lang="fr-FR" b="0" i="0" dirty="0" err="1"/>
              <a:t>ol.layer.Vector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B7ADE3C-1E8B-43B0-9988-0C2941516AA5}"/>
              </a:ext>
            </a:extLst>
          </p:cNvPr>
          <p:cNvSpPr/>
          <p:nvPr/>
        </p:nvSpPr>
        <p:spPr>
          <a:xfrm>
            <a:off x="917277" y="1417588"/>
            <a:ext cx="7952334" cy="193899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Création d'une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ol.layer.Vector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 // Source de ma couche vecteur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source: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ol.source.Vector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features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: [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feature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tableau d'entités 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map.addLayer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vectorLayer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Ajouter la couche vecteur à la carte --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method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'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addLayer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()'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setCenter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maVariable.adresse.coordinate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Centrer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map.getView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setZoom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9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Zoom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E50CBC0-CDED-4299-AA93-819C7A3D1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91" y="3490492"/>
            <a:ext cx="2871132" cy="13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57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2114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 nouvelles interactions : 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2"/>
            <a:r>
              <a:rPr lang="fr-FR" dirty="0">
                <a:solidFill>
                  <a:schemeClr val="accent3"/>
                </a:solidFill>
              </a:rPr>
              <a:t>Dessin et/ou mesure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une popup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209" y="2197710"/>
            <a:ext cx="4699322" cy="27016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3B71F64-A47D-4F38-9A08-92EB145A09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572" y="3123529"/>
            <a:ext cx="1363497" cy="14441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</a:t>
            </a:r>
            <a:r>
              <a:rPr lang="fr-FR" sz="1100" i="1" dirty="0" err="1">
                <a:solidFill>
                  <a:schemeClr val="accent3"/>
                </a:solidFill>
                <a:latin typeface="Consolas" panose="020B0609020204030204" pitchFamily="49" charset="0"/>
              </a:rPr>
              <a:t>date_du_jour</a:t>
            </a:r>
            <a:endParaRPr lang="fr-FR" sz="1100" i="1" dirty="0">
              <a:solidFill>
                <a:schemeClr val="accent3"/>
              </a:solidFill>
              <a:latin typeface="Consolas" panose="020B0609020204030204" pitchFamily="49" charset="0"/>
            </a:endParaRP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Initiation à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1"/>
            <a:ext cx="7466748" cy="380688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2"/>
            <a:r>
              <a:rPr lang="fr-FR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Inutile de préciser le type des variables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30CA451-F577-46C1-80E5-2CDA538066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7131" y="1961309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5C675E0-8282-42B4-B2BB-8D7DD1BFBD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0" y="1577028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19" y="3133067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139" y="2719285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3471" y="3949053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– services REST ArcGIS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64869D3-974A-481C-BCC9-D641C83833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455782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54" y="1638160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6156" y="2670049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59" y="3277959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6052" y="4121439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Préparer son environnement de développement - 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072" y="95345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1.5628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47.2130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9D9257-DEB7-441C-B279-B8D88DA4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39" y="3382625"/>
            <a:ext cx="6388461" cy="168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Débuter en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2AD085-9D7C-454F-B882-D23420F01974}">
  <ds:schemaRefs>
    <ds:schemaRef ds:uri="b2bbfd32-0178-4a01-9cde-0fcf75e00801"/>
    <ds:schemaRef ds:uri="http://schemas.microsoft.com/office/2006/metadata/properties"/>
    <ds:schemaRef ds:uri="http://schemas.microsoft.com/office/2006/documentManagement/types"/>
    <ds:schemaRef ds:uri="http://purl.org/dc/terms/"/>
    <ds:schemaRef ds:uri="http://purl.org/dc/elements/1.1/"/>
    <ds:schemaRef ds:uri="7182cb77-b31f-4111-831b-cda4b6a47247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bc35acc-9dc8-4c00-9c3c-14ac5e4abd61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4308</TotalTime>
  <Words>2643</Words>
  <Application>Microsoft Office PowerPoint</Application>
  <PresentationFormat>Affichage à l'écran (16:9)</PresentationFormat>
  <Paragraphs>698</Paragraphs>
  <Slides>30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40" baseType="lpstr">
      <vt:lpstr>ＭＳ Ｐゴシック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Débuter en JavaScript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Initiation à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333</cp:revision>
  <cp:lastPrinted>2017-01-24T17:37:38Z</cp:lastPrinted>
  <dcterms:created xsi:type="dcterms:W3CDTF">2019-03-06T15:29:27Z</dcterms:created>
  <dcterms:modified xsi:type="dcterms:W3CDTF">2019-03-17T18:59:02Z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